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matic SC"/>
      <p:regular r:id="rId35"/>
      <p:bold r:id="rId36"/>
    </p:embeddedFont>
    <p:embeddedFont>
      <p:font typeface="Source Code Pro"/>
      <p:regular r:id="rId37"/>
      <p:bold r:id="rId38"/>
      <p:italic r:id="rId39"/>
      <p:boldItalic r:id="rId40"/>
    </p:embeddedFont>
    <p:embeddedFont>
      <p:font typeface="Century Schoolbook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5.xml"/><Relationship Id="rId42" Type="http://schemas.openxmlformats.org/officeDocument/2006/relationships/font" Target="fonts/CenturySchoolbook-bold.fntdata"/><Relationship Id="rId41" Type="http://schemas.openxmlformats.org/officeDocument/2006/relationships/font" Target="fonts/CenturySchoolbook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Schoolbook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Schoolbook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AmaticSC-bold.fntdata"/><Relationship Id="rId17" Type="http://schemas.openxmlformats.org/officeDocument/2006/relationships/slide" Target="slides/slide12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6d7301c39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96d7301c39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6d7301c39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96d7301c39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6d7301c39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96d7301c39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6d7301c39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96d7301c39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6d7301c3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96d7301c3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6d7301c39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96d7301c39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6d7301c3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96d7301c3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6d7301c39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96d7301c39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6d7301c3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96d7301c3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6d7301c39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96d7301c39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2d671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2d671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6d7301c39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96d7301c39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6d7301c39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96d7301c39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6d7301c39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96d7301c39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6d7301c39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96d7301c39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6d7301c39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96d7301c39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6d7301c39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96d7301c39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6d7301c39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96d7301c39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6d7301c39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96d7301c39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6d7301c3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96d7301c3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6d7301c39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96d7301c39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22d671d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22d671d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6d7301c3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96d7301c3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6d7301c39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96d7301c39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6d7301c39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96d7301c39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6d7301c3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96d7301c3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6d7301c39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96d7301c39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6d7301c39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96d7301c39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_HEADER_1"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 title="Feather Background"/>
          <p:cNvSpPr/>
          <p:nvPr/>
        </p:nvSpPr>
        <p:spPr>
          <a:xfrm>
            <a:off x="0" y="-3509"/>
            <a:ext cx="9150466" cy="5147010"/>
          </a:xfrm>
          <a:custGeom>
            <a:rect b="b" l="l" r="r" t="t"/>
            <a:pathLst>
              <a:path extrusionOk="0" h="2161" w="3845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rgbClr val="474A5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13" title="Text Container Shape"/>
          <p:cNvGrpSpPr/>
          <p:nvPr/>
        </p:nvGrpSpPr>
        <p:grpSpPr>
          <a:xfrm>
            <a:off x="1839516" y="946547"/>
            <a:ext cx="5464969" cy="3250406"/>
            <a:chOff x="2452688" y="1262063"/>
            <a:chExt cx="7286625" cy="4333875"/>
          </a:xfrm>
        </p:grpSpPr>
        <p:sp>
          <p:nvSpPr>
            <p:cNvPr id="55" name="Google Shape;55;p13"/>
            <p:cNvSpPr/>
            <p:nvPr/>
          </p:nvSpPr>
          <p:spPr>
            <a:xfrm>
              <a:off x="2452688" y="1262063"/>
              <a:ext cx="7286625" cy="4333875"/>
            </a:xfrm>
            <a:custGeom>
              <a:rect b="b" l="l" r="r" t="t"/>
              <a:pathLst>
                <a:path extrusionOk="0" h="2730" w="459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2643188" y="1452563"/>
              <a:ext cx="6905625" cy="3952875"/>
            </a:xfrm>
            <a:custGeom>
              <a:rect b="b" l="l" r="r" t="t"/>
              <a:pathLst>
                <a:path extrusionOk="0" h="2490" w="435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57" name="Google Shape;57;p13"/>
            <p:cNvCxnSpPr/>
            <p:nvPr/>
          </p:nvCxnSpPr>
          <p:spPr>
            <a:xfrm>
              <a:off x="5410200" y="3862794"/>
              <a:ext cx="1371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738557" y="472254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30682" y="47225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348057" y="4722548"/>
            <a:ext cx="208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  <a:defRPr sz="2900">
                <a:solidFill>
                  <a:srgbClr val="464B5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None/>
              <a:defRPr sz="1500">
                <a:solidFill>
                  <a:srgbClr val="464B56"/>
                </a:solidFill>
              </a:defRPr>
            </a:lvl1pPr>
            <a:lvl2pPr indent="-2286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 title="Feather"/>
          <p:cNvSpPr/>
          <p:nvPr/>
        </p:nvSpPr>
        <p:spPr>
          <a:xfrm flipH="1" rot="2047334">
            <a:off x="6429343" y="340261"/>
            <a:ext cx="2557082" cy="4392974"/>
          </a:xfrm>
          <a:custGeom>
            <a:rect b="b" l="l" r="r" t="t"/>
            <a:pathLst>
              <a:path extrusionOk="0" h="1495" w="869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rgbClr val="D0CDBB">
              <a:alpha val="498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0" y="0"/>
            <a:ext cx="607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6357366" y="4718304"/>
            <a:ext cx="242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365798" y="47183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6357366" y="280205"/>
            <a:ext cx="2420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8.jpg"/><Relationship Id="rId7" Type="http://schemas.openxmlformats.org/officeDocument/2006/relationships/image" Target="../media/image23.jpg"/><Relationship Id="rId8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23: Gestión de Triple Impacto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426" y="1"/>
            <a:ext cx="917085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2201"/>
            <a:ext cx="9144001" cy="509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18" y="1"/>
            <a:ext cx="914783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8" y="0"/>
            <a:ext cx="91185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" y="0"/>
            <a:ext cx="9141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5.4. Impacto de las empresas B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180"/>
            <a:ext cx="9144000" cy="515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5416"/>
            <a:ext cx="9144001" cy="517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0" y="0"/>
            <a:ext cx="91503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55" y="0"/>
            <a:ext cx="91529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Presentación profesor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Reglas del curso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Programa de clases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Evaluaciones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Ikigai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Grupos de trabajo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716"/>
            <a:ext cx="9144001" cy="514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36"/>
            <a:ext cx="9144000" cy="514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" y="0"/>
            <a:ext cx="9141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"/>
            <a:ext cx="9144000" cy="513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5.4. Impacto de las empresas B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Patagonia</a:t>
            </a:r>
            <a:endParaRPr/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Con Patagonia buscamos hacer siempre el mejor producto sin generar daños innecesarios en el ambiente y, a su vez, usar nuestro negocio para inspirar e implementar soluciones a la crisis ambiental mundial.</a:t>
            </a:r>
            <a:endParaRPr/>
          </a:p>
        </p:txBody>
      </p:sp>
      <p:pic>
        <p:nvPicPr>
          <p:cNvPr id="203" name="Google Shape;203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685" r="10685" t="0"/>
          <a:stretch/>
        </p:blipFill>
        <p:spPr>
          <a:xfrm>
            <a:off x="0" y="0"/>
            <a:ext cx="6076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Modelo de Negocios de Impacto</a:t>
            </a:r>
            <a:endParaRPr/>
          </a:p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b="1" lang="en"/>
              <a:t>Cadena de Suministros: </a:t>
            </a:r>
            <a:r>
              <a:rPr lang="en"/>
              <a:t>Reconoce estrategias para la cadena de suministros que ayudan a reducir la pobreza por medio de las condiciones de compra, condiciones laborales o el apoyo para proveedores en situación de vulnerabilidad.</a:t>
            </a:r>
            <a:endParaRPr/>
          </a:p>
          <a:p>
            <a:pPr indent="0" lvl="0" marL="0" rtl="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b="1" lang="en"/>
              <a:t>Reducción Sustancias Tóxicas:</a:t>
            </a:r>
            <a:r>
              <a:rPr lang="en"/>
              <a:t> Reconoce productos/servicios que reducen o remedian la emisión de sustancias tóxicas.</a:t>
            </a:r>
            <a:endParaRPr/>
          </a:p>
          <a:p>
            <a:pPr indent="0" lvl="0" marL="0" rtl="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ct val="100000"/>
              <a:buNone/>
            </a:pPr>
            <a:r>
              <a:rPr b="1" lang="en"/>
              <a:t>Conservación de Recursos: </a:t>
            </a:r>
            <a:r>
              <a:rPr lang="en"/>
              <a:t>Reconoce productos/servicios que reducen el uso de recursos naturales o reducen el envío de desechos a vertederos.</a:t>
            </a:r>
            <a:endParaRPr/>
          </a:p>
          <a:p>
            <a:pPr indent="0" lvl="0" marL="0" rtl="0" algn="l">
              <a:lnSpc>
                <a:spcPct val="111000"/>
              </a:lnSpc>
              <a:spcBef>
                <a:spcPts val="1100"/>
              </a:spcBef>
              <a:spcAft>
                <a:spcPts val="1600"/>
              </a:spcAft>
              <a:buClr>
                <a:srgbClr val="464B56"/>
              </a:buClr>
              <a:buSzPct val="100000"/>
              <a:buNone/>
            </a:pPr>
            <a:r>
              <a:rPr b="1" lang="en"/>
              <a:t>Donaciones Caritativas: </a:t>
            </a:r>
            <a:r>
              <a:rPr lang="en"/>
              <a:t>Reconoce el compromiso permanente de provisión de una parte significativa de las utilidades, ingresos, acciones o tiempo pro-bono de la empresa a causas caritativas.</a:t>
            </a:r>
            <a:endParaRPr/>
          </a:p>
        </p:txBody>
      </p:sp>
      <p:pic>
        <p:nvPicPr>
          <p:cNvPr id="210" name="Google Shape;210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42" r="10542" t="0"/>
          <a:stretch/>
        </p:blipFill>
        <p:spPr>
          <a:xfrm>
            <a:off x="0" y="0"/>
            <a:ext cx="60769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Font typeface="Century Schoolbook"/>
              <a:buNone/>
            </a:pPr>
            <a:r>
              <a:rPr b="1" lang="en" sz="1500"/>
              <a:t>¿Cuál es el problema que busca resolver tu Empresa relacionado a problemáticas país?</a:t>
            </a:r>
            <a:endParaRPr sz="1500"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Estamos en este negocio para salvar nuestro Hogar, el planeta Tierra.</a:t>
            </a:r>
            <a:endParaRPr/>
          </a:p>
        </p:txBody>
      </p:sp>
      <p:pic>
        <p:nvPicPr>
          <p:cNvPr id="217" name="Google Shape;217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55" r="10555" t="0"/>
          <a:stretch/>
        </p:blipFill>
        <p:spPr>
          <a:xfrm>
            <a:off x="0" y="0"/>
            <a:ext cx="6076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6357366" y="0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b="1" lang="en"/>
              <a:t>¿Cómo lo resuelve?</a:t>
            </a:r>
            <a:endParaRPr sz="1500"/>
          </a:p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6357366" y="1289921"/>
            <a:ext cx="2420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/>
              <a:t>Trabajamos en que nuestros productos no generen un daño innecesario al planeta a punto tal que aspiramos a que dentro de no mucho tiempo sean 100% reciclados.</a:t>
            </a:r>
            <a:endParaRPr/>
          </a:p>
        </p:txBody>
      </p:sp>
      <p:pic>
        <p:nvPicPr>
          <p:cNvPr id="224" name="Google Shape;224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617" r="10617" t="0"/>
          <a:stretch/>
        </p:blipFill>
        <p:spPr>
          <a:xfrm>
            <a:off x="0" y="0"/>
            <a:ext cx="60769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>
            <p:ph type="title"/>
          </p:nvPr>
        </p:nvSpPr>
        <p:spPr>
          <a:xfrm>
            <a:off x="228600" y="232013"/>
            <a:ext cx="640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2500"/>
              <a:buFont typeface="Century Schoolbook"/>
              <a:buNone/>
            </a:pPr>
            <a:r>
              <a:rPr lang="en"/>
              <a:t>Patagonia</a:t>
            </a:r>
            <a:endParaRPr/>
          </a:p>
        </p:txBody>
      </p:sp>
      <p:pic>
        <p:nvPicPr>
          <p:cNvPr id="230" name="Google Shape;230;p43" title="We Can Be Both: Mothers at Work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275" y="184200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 title="Jeff Johnson: Values Over Valu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019" y="1832233"/>
            <a:ext cx="2098321" cy="118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 title="Patagonia Women's All Seasons Hemp Canvas Bib Overall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0275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3" title="Fishpeople | Lives Transformed by the Sea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0019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3" title="Patagonia: The Paradox of an Eco-Conscious Company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7249" y="1842002"/>
            <a:ext cx="2080955" cy="11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3" title="Yvon Chouinard: Founding Patagonia &amp; Living Simply (Full Program)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7249" y="3167232"/>
            <a:ext cx="2080955" cy="117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profesor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78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6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424"/>
            <a:ext cx="9144001" cy="516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7904"/>
            <a:ext cx="9144001" cy="517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1"/>
            <a:ext cx="9144002" cy="514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58"/>
            <a:ext cx="9144000" cy="512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